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83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4138" y="1374501"/>
            <a:ext cx="570861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 </a:t>
            </a:r>
            <a:endParaRPr lang="en-US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2" descr="4b3c21c9_58448940_8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8572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4b3c21c6_12aeaf9b_8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857232"/>
            <a:ext cx="857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4b3c21c6_12aeaf9b_8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572008"/>
            <a:ext cx="857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4b3c21c6_12aeaf9b_8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4000500"/>
            <a:ext cx="857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4b3c21c6_12aeaf9b_8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86" y="1071546"/>
            <a:ext cx="857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4b3c21c9_58448940_8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857232"/>
            <a:ext cx="8572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4b3c21c9_58448940_8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857628"/>
            <a:ext cx="8572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 descr="4b3c21c9_58448940_8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714884"/>
            <a:ext cx="8572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11560" y="6206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TRƯỜNG THCS NGỌC LÂM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2" name="Rectangle 16"/>
          <p:cNvSpPr>
            <a:spLocks noGrp="1" noChangeArrowheads="1"/>
          </p:cNvSpPr>
          <p:nvPr>
            <p:ph type="title"/>
          </p:nvPr>
        </p:nvSpPr>
        <p:spPr>
          <a:xfrm>
            <a:off x="-122238" y="-44450"/>
            <a:ext cx="8226426" cy="838200"/>
          </a:xfrm>
          <a:noFill/>
        </p:spPr>
        <p:txBody>
          <a:bodyPr anchorCtr="1"/>
          <a:lstStyle/>
          <a:p>
            <a:r>
              <a:rPr lang="en-US" altLang="vi-VN" sz="3200" smtClean="0">
                <a:latin typeface="Times New Roman" pitchFamily="18" charset="0"/>
              </a:rPr>
              <a:t> </a:t>
            </a:r>
            <a:endParaRPr lang="en-US" altLang="vi-VN" sz="3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1" name="Text Box 19"/>
          <p:cNvSpPr txBox="1">
            <a:spLocks noChangeArrowheads="1"/>
          </p:cNvSpPr>
          <p:nvPr/>
        </p:nvSpPr>
        <p:spPr bwMode="auto">
          <a:xfrm>
            <a:off x="152400" y="373063"/>
            <a:ext cx="807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>
              <a:latin typeface="Arial" pitchFamily="34" charset="0"/>
            </a:endParaRPr>
          </a:p>
        </p:txBody>
      </p:sp>
      <p:sp>
        <p:nvSpPr>
          <p:cNvPr id="12292" name="Text Box 20"/>
          <p:cNvSpPr txBox="1">
            <a:spLocks noChangeArrowheads="1"/>
          </p:cNvSpPr>
          <p:nvPr/>
        </p:nvSpPr>
        <p:spPr bwMode="auto">
          <a:xfrm>
            <a:off x="304800" y="296863"/>
            <a:ext cx="838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>
              <a:latin typeface="Times New Roman" pitchFamily="18" charset="0"/>
            </a:endParaRPr>
          </a:p>
        </p:txBody>
      </p:sp>
      <p:pic>
        <p:nvPicPr>
          <p:cNvPr id="12293" name="Picture 21" descr="Sinh%20hoc%206%20SGK%20hinh%2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239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22"/>
          <p:cNvSpPr txBox="1">
            <a:spLocks noChangeArrowheads="1"/>
          </p:cNvSpPr>
          <p:nvPr/>
        </p:nvSpPr>
        <p:spPr bwMode="auto">
          <a:xfrm>
            <a:off x="228600" y="296863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>
              <a:latin typeface="Times New Roman" pitchFamily="18" charset="0"/>
            </a:endParaRPr>
          </a:p>
        </p:txBody>
      </p:sp>
      <p:sp>
        <p:nvSpPr>
          <p:cNvPr id="12295" name="Text Box 23"/>
          <p:cNvSpPr txBox="1">
            <a:spLocks noChangeArrowheads="1"/>
          </p:cNvSpPr>
          <p:nvPr/>
        </p:nvSpPr>
        <p:spPr bwMode="auto">
          <a:xfrm>
            <a:off x="609600" y="296863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400" b="1">
                <a:latin typeface="Arial" pitchFamily="34" charset="0"/>
              </a:rPr>
              <a:t>Vẽ hình quan sát được và đối chiếu với Hình 6.3 sgk</a:t>
            </a:r>
          </a:p>
        </p:txBody>
      </p:sp>
    </p:spTree>
    <p:extLst>
      <p:ext uri="{BB962C8B-B14F-4D97-AF65-F5344CB8AC3E}">
        <p14:creationId xmlns:p14="http://schemas.microsoft.com/office/powerpoint/2010/main" val="37261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677863"/>
            <a:ext cx="89916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800" b="1">
                <a:latin typeface="Arial" pitchFamily="34" charset="0"/>
              </a:rPr>
              <a:t>Kiểm tra: </a:t>
            </a:r>
          </a:p>
          <a:p>
            <a:pPr>
              <a:spcBef>
                <a:spcPct val="50000"/>
              </a:spcBef>
            </a:pPr>
            <a:r>
              <a:rPr lang="en-US" altLang="vi-VN" sz="2400" b="1">
                <a:latin typeface="Arial" pitchFamily="34" charset="0"/>
              </a:rPr>
              <a:t>1. So sánh sự giống nhau và khác nhau giữa tế bào biểu bì vảy hành và tế bào thịt quả cà chua chín?</a:t>
            </a:r>
          </a:p>
          <a:p>
            <a:pPr>
              <a:spcBef>
                <a:spcPct val="50000"/>
              </a:spcBef>
            </a:pPr>
            <a:r>
              <a:rPr lang="en-US" altLang="vi-VN" sz="2400" b="1">
                <a:latin typeface="Arial" pitchFamily="34" charset="0"/>
              </a:rPr>
              <a:t>2. Nhắc lại các bước làm tiêu bản hiển vi tế bào thực vật</a:t>
            </a:r>
          </a:p>
          <a:p>
            <a:pPr algn="ctr">
              <a:spcBef>
                <a:spcPct val="50000"/>
              </a:spcBef>
            </a:pPr>
            <a:endParaRPr lang="en-US" altLang="vi-VN" sz="2800" b="1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altLang="vi-VN" sz="2400">
              <a:latin typeface="Arial" pitchFamily="34" charset="0"/>
            </a:endParaRPr>
          </a:p>
        </p:txBody>
      </p:sp>
      <p:pic>
        <p:nvPicPr>
          <p:cNvPr id="13315" name="Picture 3" descr="Sinh%20hoc%206%20SGK%20hinh%2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971800"/>
            <a:ext cx="441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4" descr="CA1Z39R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4495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16"/>
          <p:cNvSpPr txBox="1">
            <a:spLocks noChangeArrowheads="1"/>
          </p:cNvSpPr>
          <p:nvPr/>
        </p:nvSpPr>
        <p:spPr bwMode="auto">
          <a:xfrm>
            <a:off x="4178300" y="4672013"/>
            <a:ext cx="1111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000" b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3318" name="Text Box 19"/>
          <p:cNvSpPr txBox="1">
            <a:spLocks noChangeArrowheads="1"/>
          </p:cNvSpPr>
          <p:nvPr/>
        </p:nvSpPr>
        <p:spPr bwMode="auto">
          <a:xfrm>
            <a:off x="4273550" y="5543550"/>
            <a:ext cx="106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000" b="1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92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2714644"/>
          </a:xfrm>
        </p:spPr>
        <p:txBody>
          <a:bodyPr/>
          <a:lstStyle/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tr.22.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285728"/>
            <a:ext cx="6443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o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523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000068" y="1714488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/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Theo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708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Twid5425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3505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2" descr="toma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2895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7" descr="Onio4315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6600"/>
            <a:ext cx="3048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CAAFK1Q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547938" y="914400"/>
            <a:ext cx="6672262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vi-VN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Tiết 5 (bài 6):</a:t>
            </a:r>
          </a:p>
          <a:p>
            <a:pPr algn="ctr">
              <a:defRPr/>
            </a:pPr>
            <a:r>
              <a:rPr lang="en-US" altLang="vi-VN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vi-VN" sz="2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QUAN SÁT TẾ BÀO THỰC VẬT</a:t>
            </a:r>
            <a:endParaRPr lang="en-US" altLang="vi-VN" sz="24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895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vi-VN" sz="3200" b="1" i="1" dirty="0" err="1" smtClean="0">
                <a:solidFill>
                  <a:srgbClr val="FF0000"/>
                </a:solidFill>
                <a:latin typeface="Times New Roman" pitchFamily="18" charset="0"/>
              </a:rPr>
              <a:t>Tiết</a:t>
            </a:r>
            <a:r>
              <a:rPr lang="en-US" altLang="vi-VN" sz="3200" b="1" i="1" dirty="0" smtClean="0">
                <a:solidFill>
                  <a:srgbClr val="FF0000"/>
                </a:solidFill>
                <a:latin typeface="Times New Roman" pitchFamily="18" charset="0"/>
              </a:rPr>
              <a:t> 5 (</a:t>
            </a:r>
            <a:r>
              <a:rPr lang="en-US" altLang="vi-VN" sz="3200" b="1" i="1" dirty="0" err="1" smtClean="0">
                <a:solidFill>
                  <a:srgbClr val="FF0000"/>
                </a:solidFill>
                <a:latin typeface="Times New Roman" pitchFamily="18" charset="0"/>
              </a:rPr>
              <a:t>Bài</a:t>
            </a:r>
            <a:r>
              <a:rPr lang="en-US" altLang="vi-VN" sz="3200" b="1" i="1" dirty="0" smtClean="0">
                <a:solidFill>
                  <a:srgbClr val="FF0000"/>
                </a:solidFill>
                <a:latin typeface="Times New Roman" pitchFamily="18" charset="0"/>
              </a:rPr>
              <a:t> 6): TH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200" b="1" i="1" dirty="0" err="1" smtClean="0">
                <a:solidFill>
                  <a:srgbClr val="FF0000"/>
                </a:solidFill>
                <a:latin typeface="Times New Roman" pitchFamily="18" charset="0"/>
              </a:rPr>
              <a:t>Quan</a:t>
            </a:r>
            <a:r>
              <a:rPr lang="en-US" altLang="vi-VN" sz="32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200" b="1" i="1" dirty="0" err="1" smtClean="0">
                <a:solidFill>
                  <a:srgbClr val="FF0000"/>
                </a:solidFill>
                <a:latin typeface="Times New Roman" pitchFamily="18" charset="0"/>
              </a:rPr>
              <a:t>sát</a:t>
            </a:r>
            <a:r>
              <a:rPr lang="en-US" altLang="vi-VN" sz="32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200" b="1" i="1" dirty="0" err="1" smtClean="0">
                <a:solidFill>
                  <a:srgbClr val="FF0000"/>
                </a:solidFill>
                <a:latin typeface="Times New Roman" pitchFamily="18" charset="0"/>
              </a:rPr>
              <a:t>tê</a:t>
            </a:r>
            <a:r>
              <a:rPr lang="en-US" altLang="vi-VN" sz="3200" b="1" i="1" dirty="0" smtClean="0">
                <a:solidFill>
                  <a:srgbClr val="FF0000"/>
                </a:solidFill>
                <a:latin typeface="Times New Roman" pitchFamily="18" charset="0"/>
              </a:rPr>
              <a:t>́ </a:t>
            </a:r>
            <a:r>
              <a:rPr lang="en-US" altLang="vi-VN" sz="3200" b="1" i="1" dirty="0" err="1" smtClean="0">
                <a:solidFill>
                  <a:srgbClr val="FF0000"/>
                </a:solidFill>
                <a:latin typeface="Times New Roman" pitchFamily="18" charset="0"/>
              </a:rPr>
              <a:t>bào</a:t>
            </a:r>
            <a:r>
              <a:rPr lang="en-US" altLang="vi-VN" sz="32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200" b="1" i="1" dirty="0" err="1" smtClean="0">
                <a:solidFill>
                  <a:srgbClr val="FF0000"/>
                </a:solidFill>
                <a:latin typeface="Times New Roman" pitchFamily="18" charset="0"/>
              </a:rPr>
              <a:t>thực</a:t>
            </a:r>
            <a:r>
              <a:rPr lang="en-US" altLang="vi-VN" sz="32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200" b="1" i="1" dirty="0" err="1" smtClean="0">
                <a:solidFill>
                  <a:srgbClr val="FF0000"/>
                </a:solidFill>
                <a:latin typeface="Times New Roman" pitchFamily="18" charset="0"/>
              </a:rPr>
              <a:t>vật</a:t>
            </a:r>
            <a:endParaRPr lang="en-US" altLang="vi-VN" sz="3200" b="1" i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219200"/>
            <a:ext cx="8534400" cy="5257800"/>
          </a:xfrm>
        </p:spPr>
        <p:txBody>
          <a:bodyPr rtlCol="0">
            <a:normAutofit/>
          </a:bodyPr>
          <a:lstStyle/>
          <a:p>
            <a:pPr algn="just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altLang="vi-VN" dirty="0">
                <a:solidFill>
                  <a:srgbClr val="FF0000"/>
                </a:solidFill>
              </a:rPr>
              <a:t> 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1. 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tiêu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bản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hiển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vi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tạm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bào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bào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bì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vảy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hành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bào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thịt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cà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chua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chín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Biết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sư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dụng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hiển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vi</a:t>
            </a:r>
          </a:p>
          <a:p>
            <a:pPr algn="just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Tập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ve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hình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sát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được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2. 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hành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: </a:t>
            </a:r>
          </a:p>
          <a:p>
            <a:pPr algn="just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Char char="-"/>
              <a:defRPr/>
            </a:pP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sát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bào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bì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vảy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hành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-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sát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bào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thịt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cà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chua</a:t>
            </a:r>
            <a:r>
              <a:rPr lang="en-US" altLang="vi-VN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chín</a:t>
            </a:r>
            <a:endParaRPr lang="en-US" altLang="vi-VN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2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 u="sng" dirty="0">
                <a:latin typeface="Times New Roman" pitchFamily="18" charset="0"/>
              </a:rPr>
              <a:t>3. </a:t>
            </a:r>
            <a:r>
              <a:rPr lang="en-US" altLang="vi-VN" sz="3200" b="1" u="sng" dirty="0" err="1">
                <a:latin typeface="Times New Roman" pitchFamily="18" charset="0"/>
              </a:rPr>
              <a:t>Chuẩn</a:t>
            </a:r>
            <a:r>
              <a:rPr lang="en-US" altLang="vi-VN" sz="3200" b="1" u="sng" dirty="0">
                <a:latin typeface="Times New Roman" pitchFamily="18" charset="0"/>
              </a:rPr>
              <a:t> </a:t>
            </a:r>
            <a:r>
              <a:rPr lang="en-US" altLang="vi-VN" sz="3200" b="1" u="sng" dirty="0" err="1">
                <a:latin typeface="Times New Roman" pitchFamily="18" charset="0"/>
              </a:rPr>
              <a:t>bị</a:t>
            </a:r>
            <a:r>
              <a:rPr lang="en-US" altLang="vi-VN" sz="3200" b="1" u="sng" dirty="0">
                <a:latin typeface="Times New Roman" pitchFamily="18" charset="0"/>
              </a:rPr>
              <a:t> </a:t>
            </a:r>
            <a:r>
              <a:rPr lang="en-US" altLang="vi-VN" sz="3200" b="1" u="sng" dirty="0" err="1">
                <a:latin typeface="Times New Roman" pitchFamily="18" charset="0"/>
              </a:rPr>
              <a:t>dụng</a:t>
            </a:r>
            <a:r>
              <a:rPr lang="en-US" altLang="vi-VN" sz="3200" b="1" u="sng" dirty="0">
                <a:latin typeface="Times New Roman" pitchFamily="18" charset="0"/>
              </a:rPr>
              <a:t> </a:t>
            </a:r>
            <a:r>
              <a:rPr lang="en-US" altLang="vi-VN" sz="3200" b="1" u="sng" dirty="0" err="1">
                <a:latin typeface="Times New Roman" pitchFamily="18" charset="0"/>
              </a:rPr>
              <a:t>cụ</a:t>
            </a:r>
            <a:r>
              <a:rPr lang="en-US" altLang="vi-VN" sz="3200" b="1" u="sng" dirty="0">
                <a:latin typeface="Times New Roman" pitchFamily="18" charset="0"/>
              </a:rPr>
              <a:t>, </a:t>
            </a:r>
            <a:r>
              <a:rPr lang="en-US" altLang="vi-VN" sz="3200" b="1" u="sng" dirty="0" err="1">
                <a:latin typeface="Times New Roman" pitchFamily="18" charset="0"/>
              </a:rPr>
              <a:t>vật</a:t>
            </a:r>
            <a:r>
              <a:rPr lang="en-US" altLang="vi-VN" sz="3200" b="1" u="sng" dirty="0">
                <a:latin typeface="Times New Roman" pitchFamily="18" charset="0"/>
              </a:rPr>
              <a:t> </a:t>
            </a:r>
            <a:r>
              <a:rPr lang="en-US" altLang="vi-VN" sz="3200" b="1" u="sng" dirty="0" err="1">
                <a:latin typeface="Times New Roman" pitchFamily="18" charset="0"/>
              </a:rPr>
              <a:t>mẫu</a:t>
            </a:r>
            <a:endParaRPr lang="en-US" altLang="vi-VN" sz="3200" b="1" u="sng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 err="1">
                <a:latin typeface="Times New Roman" pitchFamily="18" charset="0"/>
              </a:rPr>
              <a:t>Kính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hiển</a:t>
            </a:r>
            <a:r>
              <a:rPr lang="en-US" altLang="vi-VN" sz="3200" dirty="0">
                <a:latin typeface="Times New Roman" pitchFamily="18" charset="0"/>
              </a:rPr>
              <a:t> vi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 err="1">
                <a:latin typeface="Times New Roman" pitchFamily="18" charset="0"/>
              </a:rPr>
              <a:t>Bản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kính</a:t>
            </a:r>
            <a:r>
              <a:rPr lang="en-US" altLang="vi-VN" sz="3200" dirty="0">
                <a:latin typeface="Times New Roman" pitchFamily="18" charset="0"/>
              </a:rPr>
              <a:t>, </a:t>
            </a:r>
            <a:r>
              <a:rPr lang="en-US" altLang="vi-VN" sz="3200" dirty="0" err="1">
                <a:latin typeface="Times New Roman" pitchFamily="18" charset="0"/>
              </a:rPr>
              <a:t>lá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kính</a:t>
            </a:r>
            <a:r>
              <a:rPr lang="en-US" altLang="vi-VN" sz="32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 err="1">
                <a:latin typeface="Times New Roman" pitchFamily="18" charset="0"/>
              </a:rPr>
              <a:t>Lọ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đựng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nước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cất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có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ống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nhỏ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giọt</a:t>
            </a:r>
            <a:r>
              <a:rPr lang="en-US" altLang="vi-VN" sz="32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 err="1">
                <a:latin typeface="Times New Roman" pitchFamily="18" charset="0"/>
              </a:rPr>
              <a:t>Giấy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thấm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nước</a:t>
            </a:r>
            <a:endParaRPr lang="en-US" altLang="vi-VN" sz="32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>
                <a:latin typeface="Times New Roman" pitchFamily="18" charset="0"/>
              </a:rPr>
              <a:t>Kim </a:t>
            </a:r>
            <a:r>
              <a:rPr lang="en-US" altLang="vi-VN" sz="3200" dirty="0" err="1">
                <a:latin typeface="Times New Roman" pitchFamily="18" charset="0"/>
              </a:rPr>
              <a:t>nhọn</a:t>
            </a:r>
            <a:r>
              <a:rPr lang="en-US" altLang="vi-VN" sz="3200" dirty="0">
                <a:latin typeface="Times New Roman" pitchFamily="18" charset="0"/>
              </a:rPr>
              <a:t>, </a:t>
            </a:r>
            <a:r>
              <a:rPr lang="en-US" altLang="vi-VN" sz="3200" dirty="0" err="1">
                <a:latin typeface="Times New Roman" pitchFamily="18" charset="0"/>
              </a:rPr>
              <a:t>kim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mũi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mác</a:t>
            </a:r>
            <a:r>
              <a:rPr lang="en-US" altLang="vi-VN" sz="32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 err="1">
                <a:latin typeface="Times New Roman" pitchFamily="18" charset="0"/>
              </a:rPr>
              <a:t>Vật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mẫu</a:t>
            </a:r>
            <a:r>
              <a:rPr lang="en-US" altLang="vi-VN" sz="3200" dirty="0">
                <a:latin typeface="Times New Roman" pitchFamily="18" charset="0"/>
              </a:rPr>
              <a:t>: </a:t>
            </a:r>
            <a:r>
              <a:rPr lang="en-US" altLang="vi-VN" sz="3200" dirty="0" err="1">
                <a:latin typeface="Times New Roman" pitchFamily="18" charset="0"/>
              </a:rPr>
              <a:t>Củ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hành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tươi</a:t>
            </a:r>
            <a:r>
              <a:rPr lang="en-US" altLang="vi-VN" sz="3200" dirty="0">
                <a:latin typeface="Times New Roman" pitchFamily="18" charset="0"/>
              </a:rPr>
              <a:t>, </a:t>
            </a:r>
            <a:r>
              <a:rPr lang="en-US" altLang="vi-VN" sz="3200" dirty="0" err="1">
                <a:latin typeface="Times New Roman" pitchFamily="18" charset="0"/>
              </a:rPr>
              <a:t>quả</a:t>
            </a:r>
            <a:r>
              <a:rPr lang="en-US" altLang="vi-VN" sz="3200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 err="1">
                <a:latin typeface="Times New Roman" pitchFamily="18" charset="0"/>
              </a:rPr>
              <a:t>Cà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chua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chín</a:t>
            </a:r>
            <a:r>
              <a:rPr lang="en-US" altLang="vi-VN" sz="3200" dirty="0">
                <a:latin typeface="Times New Roman" pitchFamily="18" charset="0"/>
              </a:rPr>
              <a:t>.</a:t>
            </a:r>
          </a:p>
        </p:txBody>
      </p:sp>
      <p:pic>
        <p:nvPicPr>
          <p:cNvPr id="7171" name="Picture 5" descr="Twid5425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2" descr="toma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19400"/>
            <a:ext cx="2514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7" descr="Onio4315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76800"/>
            <a:ext cx="2514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63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6425" cy="14478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altLang="vi-VN" sz="3600" b="1" u="sng" smtClean="0">
                <a:solidFill>
                  <a:srgbClr val="FF0000"/>
                </a:solidFill>
                <a:latin typeface="Times New Roman" pitchFamily="18" charset="0"/>
              </a:rPr>
              <a:t>I. </a:t>
            </a:r>
            <a:r>
              <a:rPr lang="en-US" altLang="vi-VN" sz="3600" u="sng" smtClean="0">
                <a:solidFill>
                  <a:srgbClr val="FFFF99"/>
                </a:solidFill>
                <a:latin typeface="Times New Roman" pitchFamily="18" charset="0"/>
              </a:rPr>
              <a:t> Quan sát tế bào biểu bì vảy hành dưới kính   hiển vi.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839200" cy="47307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marL="609600" indent="-609600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vi-VN" sz="3000">
                <a:latin typeface="Times New Roman" panose="02020603050405020304" pitchFamily="18" charset="0"/>
              </a:rPr>
              <a:t>- Tiến hành:(Theo nhóm đã phân công) </a:t>
            </a:r>
          </a:p>
          <a:p>
            <a:pPr marL="609600" indent="-609600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Char char="-"/>
              <a:defRPr/>
            </a:pPr>
            <a:r>
              <a:rPr lang="en-US" altLang="vi-VN" sz="3000">
                <a:latin typeface="Times New Roman" panose="02020603050405020304" pitchFamily="18" charset="0"/>
              </a:rPr>
              <a:t>Quan sát hình 6.2 và thực hiện các </a:t>
            </a:r>
          </a:p>
          <a:p>
            <a:pPr marL="609600" indent="-609600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vi-VN" sz="3000">
                <a:latin typeface="Times New Roman" panose="02020603050405020304" pitchFamily="18" charset="0"/>
              </a:rPr>
              <a:t>bước theo hình </a:t>
            </a:r>
          </a:p>
          <a:p>
            <a:pPr marL="609600" indent="-609600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vi-VN" sz="3000">
                <a:latin typeface="Times New Roman" panose="02020603050405020304" pitchFamily="18" charset="0"/>
              </a:rPr>
              <a:t>+Bóc 1 vảy hành tươi ra khỏi củ, </a:t>
            </a:r>
          </a:p>
          <a:p>
            <a:pPr marL="609600" indent="-609600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vi-VN" sz="3000">
                <a:latin typeface="Times New Roman" panose="02020603050405020304" pitchFamily="18" charset="0"/>
              </a:rPr>
              <a:t>+Dùng kim mũi mác rạch 1 ô vuông (1cm</a:t>
            </a:r>
            <a:r>
              <a:rPr lang="en-US" altLang="vi-VN" sz="3000" baseline="30000">
                <a:latin typeface="Times New Roman" panose="02020603050405020304" pitchFamily="18" charset="0"/>
              </a:rPr>
              <a:t>2</a:t>
            </a:r>
            <a:r>
              <a:rPr lang="en-US" altLang="vi-VN" sz="3000">
                <a:latin typeface="Times New Roman" panose="02020603050405020304" pitchFamily="18" charset="0"/>
              </a:rPr>
              <a:t>)   </a:t>
            </a:r>
          </a:p>
          <a:p>
            <a:pPr marL="609600" indent="-609600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vi-VN" sz="3000">
                <a:latin typeface="Times New Roman" panose="02020603050405020304" pitchFamily="18" charset="0"/>
              </a:rPr>
              <a:t>+Dùng kẹp gỡ nhẹ vảy cho vào </a:t>
            </a:r>
          </a:p>
          <a:p>
            <a:pPr marL="609600" indent="-609600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vi-VN" sz="3000">
                <a:latin typeface="Times New Roman" panose="02020603050405020304" pitchFamily="18" charset="0"/>
              </a:rPr>
              <a:t>bản kính có nhỏ giọt nước cất. </a:t>
            </a:r>
          </a:p>
          <a:p>
            <a:pPr marL="609600" indent="-609600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vi-VN" sz="3000">
                <a:latin typeface="Times New Roman" panose="02020603050405020304" pitchFamily="18" charset="0"/>
              </a:rPr>
              <a:t>+Sau đó đậy lá kính lại rồi đưa lên quan sát. </a:t>
            </a:r>
          </a:p>
          <a:p>
            <a:pPr marL="609600" indent="-609600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vi-VN" sz="3000">
                <a:latin typeface="Times New Roman" panose="02020603050405020304" pitchFamily="18" charset="0"/>
              </a:rPr>
              <a:t>- Quan sát ở vật kính 10x rồi chuyển sang 40x.</a:t>
            </a:r>
          </a:p>
        </p:txBody>
      </p:sp>
      <p:pic>
        <p:nvPicPr>
          <p:cNvPr id="8196" name="Picture 4" descr="cu%20ha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0"/>
            <a:ext cx="29718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04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73025"/>
            <a:ext cx="8226425" cy="1143000"/>
          </a:xfrm>
        </p:spPr>
        <p:txBody>
          <a:bodyPr/>
          <a:lstStyle/>
          <a:p>
            <a:r>
              <a:rPr lang="en-US" altLang="vi-VN" sz="3200" smtClean="0">
                <a:solidFill>
                  <a:srgbClr val="FFFF99"/>
                </a:solidFill>
                <a:latin typeface="Times New Roman" pitchFamily="18" charset="0"/>
              </a:rPr>
              <a:t>-Tiến hành: quan sát tế bào biểu bì vảy hành dưới kính  hiển vi được nhuộm Metyl – xanh.</a:t>
            </a:r>
          </a:p>
        </p:txBody>
      </p: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1068503" y="1001714"/>
            <a:ext cx="7461095" cy="5257800"/>
            <a:chOff x="899" y="378"/>
            <a:chExt cx="4557" cy="3312"/>
          </a:xfrm>
        </p:grpSpPr>
        <p:pic>
          <p:nvPicPr>
            <p:cNvPr id="9221" name="Picture 11" descr="CAE71ZV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" y="378"/>
              <a:ext cx="3072" cy="3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2" name="Group 24"/>
            <p:cNvGrpSpPr>
              <a:grpSpLocks/>
            </p:cNvGrpSpPr>
            <p:nvPr/>
          </p:nvGrpSpPr>
          <p:grpSpPr bwMode="auto">
            <a:xfrm>
              <a:off x="2838" y="1746"/>
              <a:ext cx="2618" cy="1444"/>
              <a:chOff x="2614" y="1872"/>
              <a:chExt cx="2618" cy="1444"/>
            </a:xfrm>
          </p:grpSpPr>
          <p:sp>
            <p:nvSpPr>
              <p:cNvPr id="9223" name="Text Box 15"/>
              <p:cNvSpPr txBox="1">
                <a:spLocks noChangeArrowheads="1"/>
              </p:cNvSpPr>
              <p:nvPr/>
            </p:nvSpPr>
            <p:spPr bwMode="auto">
              <a:xfrm>
                <a:off x="3840" y="1872"/>
                <a:ext cx="12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400" dirty="0" err="1">
                    <a:latin typeface="Times New Roman" pitchFamily="18" charset="0"/>
                  </a:rPr>
                  <a:t>Nhân</a:t>
                </a:r>
                <a:r>
                  <a:rPr lang="en-US" altLang="vi-VN" sz="2400" dirty="0"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9224" name="Text Box 17"/>
              <p:cNvSpPr txBox="1">
                <a:spLocks noChangeArrowheads="1"/>
              </p:cNvSpPr>
              <p:nvPr/>
            </p:nvSpPr>
            <p:spPr bwMode="auto">
              <a:xfrm>
                <a:off x="3936" y="2304"/>
                <a:ext cx="12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vi-VN" sz="2400" dirty="0" err="1">
                    <a:latin typeface="Times New Roman" pitchFamily="18" charset="0"/>
                  </a:rPr>
                  <a:t>Vách</a:t>
                </a:r>
                <a:r>
                  <a:rPr lang="en-US" altLang="vi-VN" sz="2400" dirty="0">
                    <a:latin typeface="Times New Roman" pitchFamily="18" charset="0"/>
                  </a:rPr>
                  <a:t> </a:t>
                </a:r>
                <a:r>
                  <a:rPr lang="en-US" altLang="vi-VN" sz="2400" dirty="0" err="1">
                    <a:latin typeface="Times New Roman" pitchFamily="18" charset="0"/>
                  </a:rPr>
                  <a:t>tê</a:t>
                </a:r>
                <a:r>
                  <a:rPr lang="en-US" altLang="vi-VN" sz="2400" dirty="0">
                    <a:latin typeface="Times New Roman" pitchFamily="18" charset="0"/>
                  </a:rPr>
                  <a:t>́ </a:t>
                </a:r>
                <a:r>
                  <a:rPr lang="en-US" altLang="vi-VN" sz="2400" dirty="0" err="1">
                    <a:latin typeface="Times New Roman" pitchFamily="18" charset="0"/>
                  </a:rPr>
                  <a:t>bào</a:t>
                </a:r>
                <a:r>
                  <a:rPr lang="en-US" altLang="vi-VN" sz="2400" dirty="0"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9225" name="Line 14"/>
              <p:cNvSpPr>
                <a:spLocks noChangeShapeType="1"/>
              </p:cNvSpPr>
              <p:nvPr/>
            </p:nvSpPr>
            <p:spPr bwMode="auto">
              <a:xfrm flipV="1">
                <a:off x="2614" y="2068"/>
                <a:ext cx="1248" cy="4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Line 16"/>
              <p:cNvSpPr>
                <a:spLocks noChangeShapeType="1"/>
              </p:cNvSpPr>
              <p:nvPr/>
            </p:nvSpPr>
            <p:spPr bwMode="auto">
              <a:xfrm flipV="1">
                <a:off x="3444" y="2500"/>
                <a:ext cx="528" cy="28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Line 20"/>
              <p:cNvSpPr>
                <a:spLocks noChangeShapeType="1"/>
              </p:cNvSpPr>
              <p:nvPr/>
            </p:nvSpPr>
            <p:spPr bwMode="auto">
              <a:xfrm flipV="1">
                <a:off x="2998" y="3028"/>
                <a:ext cx="768" cy="28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Text Box 21"/>
              <p:cNvSpPr txBox="1">
                <a:spLocks noChangeArrowheads="1"/>
              </p:cNvSpPr>
              <p:nvPr/>
            </p:nvSpPr>
            <p:spPr bwMode="auto">
              <a:xfrm>
                <a:off x="3756" y="2836"/>
                <a:ext cx="134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altLang="vi-VN" sz="2400" dirty="0" err="1">
                    <a:latin typeface="Times New Roman" pitchFamily="18" charset="0"/>
                    <a:cs typeface="Times New Roman" pitchFamily="18" charset="0"/>
                  </a:rPr>
                  <a:t>Tê</a:t>
                </a:r>
                <a:r>
                  <a:rPr lang="en-US" altLang="vi-VN" sz="2400" dirty="0">
                    <a:latin typeface="Times New Roman" pitchFamily="18" charset="0"/>
                    <a:cs typeface="Times New Roman" pitchFamily="18" charset="0"/>
                  </a:rPr>
                  <a:t>́ </a:t>
                </a:r>
                <a:r>
                  <a:rPr lang="en-US" altLang="vi-VN" sz="2400" dirty="0" err="1">
                    <a:latin typeface="Times New Roman" pitchFamily="18" charset="0"/>
                    <a:cs typeface="Times New Roman" pitchFamily="18" charset="0"/>
                  </a:rPr>
                  <a:t>bào</a:t>
                </a:r>
                <a:r>
                  <a:rPr lang="en-US" altLang="vi-VN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vi-VN" sz="2400" dirty="0" err="1">
                    <a:latin typeface="Times New Roman" pitchFamily="18" charset="0"/>
                    <a:cs typeface="Times New Roman" pitchFamily="18" charset="0"/>
                  </a:rPr>
                  <a:t>chất</a:t>
                </a:r>
                <a:endParaRPr lang="en-US" altLang="vi-VN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28600" y="64008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4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vi-VN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vi-VN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altLang="vi-VN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alt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26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455613" y="73025"/>
            <a:ext cx="8226425" cy="1143000"/>
          </a:xfrm>
          <a:noFill/>
        </p:spPr>
        <p:txBody>
          <a:bodyPr anchorCtr="1"/>
          <a:lstStyle/>
          <a:p>
            <a:r>
              <a:rPr lang="en-US" altLang="vi-VN" sz="4800" smtClean="0">
                <a:solidFill>
                  <a:schemeClr val="tx1"/>
                </a:solidFill>
                <a:latin typeface="Times New Roman" pitchFamily="18" charset="0"/>
              </a:rPr>
              <a:t>Vảy hành nhuộm Iốt:</a:t>
            </a:r>
          </a:p>
        </p:txBody>
      </p:sp>
      <p:grpSp>
        <p:nvGrpSpPr>
          <p:cNvPr id="18470" name="Group 38"/>
          <p:cNvGrpSpPr>
            <a:grpSpLocks/>
          </p:cNvGrpSpPr>
          <p:nvPr/>
        </p:nvGrpSpPr>
        <p:grpSpPr bwMode="auto">
          <a:xfrm>
            <a:off x="2133600" y="1219200"/>
            <a:ext cx="5105400" cy="2971800"/>
            <a:chOff x="1344" y="768"/>
            <a:chExt cx="3216" cy="1872"/>
          </a:xfrm>
        </p:grpSpPr>
        <p:pic>
          <p:nvPicPr>
            <p:cNvPr id="10245" name="Picture 4" descr="CA1Z39RW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768"/>
              <a:ext cx="2450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H="1">
              <a:off x="3579" y="1430"/>
              <a:ext cx="286" cy="2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3832" y="1359"/>
              <a:ext cx="70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000" b="1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altLang="vi-VN" sz="2000" b="1" dirty="0">
                  <a:solidFill>
                    <a:srgbClr val="FFFFFF"/>
                  </a:solidFill>
                  <a:latin typeface="Arial" pitchFamily="34" charset="0"/>
                </a:rPr>
                <a:t> </a:t>
              </a:r>
              <a:r>
                <a:rPr lang="en-US" altLang="vi-VN" sz="2000" b="1" dirty="0">
                  <a:latin typeface="Times New Roman" pitchFamily="18" charset="0"/>
                  <a:cs typeface="Times New Roman" pitchFamily="18" charset="0"/>
                </a:rPr>
                <a:t>TB</a:t>
              </a:r>
            </a:p>
          </p:txBody>
        </p:sp>
        <p:sp>
          <p:nvSpPr>
            <p:cNvPr id="10248" name="Line 24"/>
            <p:cNvSpPr>
              <a:spLocks noChangeShapeType="1"/>
            </p:cNvSpPr>
            <p:nvPr/>
          </p:nvSpPr>
          <p:spPr bwMode="auto">
            <a:xfrm flipH="1">
              <a:off x="3452" y="1752"/>
              <a:ext cx="413" cy="2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26"/>
            <p:cNvSpPr>
              <a:spLocks noChangeShapeType="1"/>
            </p:cNvSpPr>
            <p:nvPr/>
          </p:nvSpPr>
          <p:spPr bwMode="auto">
            <a:xfrm flipH="1">
              <a:off x="3556" y="1973"/>
              <a:ext cx="382" cy="23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Text Box 27"/>
            <p:cNvSpPr txBox="1">
              <a:spLocks noChangeArrowheads="1"/>
            </p:cNvSpPr>
            <p:nvPr/>
          </p:nvSpPr>
          <p:spPr bwMode="auto">
            <a:xfrm>
              <a:off x="3892" y="1908"/>
              <a:ext cx="6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2000" b="1" dirty="0" err="1">
                  <a:latin typeface="Times New Roman" pitchFamily="18" charset="0"/>
                  <a:cs typeface="Times New Roman" pitchFamily="18" charset="0"/>
                </a:rPr>
                <a:t>Vách</a:t>
              </a:r>
              <a:r>
                <a:rPr lang="en-US" altLang="vi-VN" sz="2000" b="1" dirty="0">
                  <a:solidFill>
                    <a:srgbClr val="FFFFFF"/>
                  </a:solidFill>
                  <a:latin typeface="Arial" pitchFamily="34" charset="0"/>
                </a:rPr>
                <a:t> TB</a:t>
              </a:r>
            </a:p>
          </p:txBody>
        </p:sp>
      </p:grp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304800" y="487680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Lưu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ý:</a:t>
            </a:r>
            <a:b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đậy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lá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tấm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mẫu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hạ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tránh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bọt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vi-V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́.</a:t>
            </a:r>
          </a:p>
        </p:txBody>
      </p:sp>
    </p:spTree>
    <p:extLst>
      <p:ext uri="{BB962C8B-B14F-4D97-AF65-F5344CB8AC3E}">
        <p14:creationId xmlns:p14="http://schemas.microsoft.com/office/powerpoint/2010/main" val="125937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6700"/>
            <a:ext cx="8459788" cy="838200"/>
          </a:xfrm>
          <a:noFill/>
        </p:spPr>
        <p:txBody>
          <a:bodyPr anchorCtr="1">
            <a:normAutofit fontScale="90000"/>
          </a:bodyPr>
          <a:lstStyle/>
          <a:p>
            <a:r>
              <a:rPr lang="en-US" altLang="vi-VN" sz="3200" u="sng" smtClean="0">
                <a:solidFill>
                  <a:srgbClr val="FF3300"/>
                </a:solidFill>
                <a:latin typeface="Times New Roman" pitchFamily="18" charset="0"/>
              </a:rPr>
              <a:t>II.</a:t>
            </a:r>
            <a:r>
              <a:rPr lang="en-US" altLang="vi-VN" sz="3200" u="sng" smtClean="0">
                <a:latin typeface="Times New Roman" pitchFamily="18" charset="0"/>
              </a:rPr>
              <a:t> </a:t>
            </a:r>
            <a:r>
              <a:rPr lang="en-US" altLang="vi-VN" sz="3200" u="sng" smtClean="0">
                <a:solidFill>
                  <a:srgbClr val="FFFF99"/>
                </a:solidFill>
                <a:latin typeface="Times New Roman" pitchFamily="18" charset="0"/>
              </a:rPr>
              <a:t>Quan sát tế bào thịt quả cà chua chín:</a:t>
            </a:r>
            <a:br>
              <a:rPr lang="en-US" altLang="vi-VN" sz="3200" u="sng" smtClean="0">
                <a:solidFill>
                  <a:srgbClr val="FFFF99"/>
                </a:solidFill>
                <a:latin typeface="Times New Roman" pitchFamily="18" charset="0"/>
              </a:rPr>
            </a:br>
            <a:endParaRPr lang="en-US" altLang="vi-VN" sz="3200" u="sng" smtClean="0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8226425" cy="3811588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vi-VN" sz="2800" b="1" smtClean="0">
                <a:latin typeface="Times New Roman" pitchFamily="18" charset="0"/>
              </a:rPr>
              <a:t>Tiến hành: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vi-VN" sz="2800" b="1" smtClean="0">
                <a:latin typeface="Times New Roman" pitchFamily="18" charset="0"/>
              </a:rPr>
              <a:t>Cắt đôi quả cà chua,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vi-VN" sz="2800" b="1" smtClean="0">
                <a:latin typeface="Times New Roman" pitchFamily="18" charset="0"/>
              </a:rPr>
              <a:t>- Dùng kim mũi mác cạo một ít thịt (càng ít càng tốt, nhiều khó quan sát vì các tế bào chồng lấn lên nhau).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vi-VN" sz="2800" b="1" smtClean="0">
                <a:latin typeface="Times New Roman" pitchFamily="18" charset="0"/>
              </a:rPr>
              <a:t>-Lấy lame có s</a:t>
            </a:r>
            <a:r>
              <a:rPr lang="en-US" altLang="vi-VN" sz="2800" b="1" smtClean="0"/>
              <a:t>ẵn</a:t>
            </a:r>
            <a:r>
              <a:rPr lang="en-US" altLang="vi-VN" sz="2800" b="1" smtClean="0">
                <a:latin typeface="Times New Roman" pitchFamily="18" charset="0"/>
              </a:rPr>
              <a:t> giọt nước cất, đưa đầu mũi mác vào sao cho các tế bào cà chua tan đều trong nước rồi đậy lamelle lại.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vi-VN" sz="2800" b="1" smtClean="0">
                <a:latin typeface="Times New Roman" pitchFamily="18" charset="0"/>
              </a:rPr>
              <a:t>- Chọn vùng có tế bào quan sát được r</a:t>
            </a:r>
            <a:r>
              <a:rPr lang="en-US" altLang="vi-VN" sz="2800" b="1" smtClean="0"/>
              <a:t>õ</a:t>
            </a:r>
            <a:r>
              <a:rPr lang="en-US" altLang="vi-VN" sz="2800" b="1" smtClean="0">
                <a:latin typeface="Times New Roman" pitchFamily="18" charset="0"/>
              </a:rPr>
              <a:t> nhất, vẽ hình.</a:t>
            </a:r>
          </a:p>
        </p:txBody>
      </p:sp>
      <p:pic>
        <p:nvPicPr>
          <p:cNvPr id="21509" name="Picture 5" descr="q ca ch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5800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88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26&quot;&gt;&lt;property id=&quot;20148&quot; value=&quot;5&quot;/&gt;&lt;property id=&quot;20300&quot; value=&quot;Slide 12 - &amp;quot;DẶN DÒ&amp;quot;&quot;/&gt;&lt;property id=&quot;20307&quot; value=&quot;283&quot;/&gt;&lt;/object&gt;&lt;object type=&quot;3&quot; unique_id=&quot;10375&quot;&gt;&lt;property id=&quot;20148&quot; value=&quot;5&quot;/&gt;&lt;property id=&quot;20300&quot; value=&quot;Slide 3&quot;/&gt;&lt;property id=&quot;20307&quot; value=&quot;285&quot;/&gt;&lt;/object&gt;&lt;object type=&quot;3&quot; unique_id=&quot;10376&quot;&gt;&lt;property id=&quot;20148&quot; value=&quot;5&quot;/&gt;&lt;property id=&quot;20300&quot; value=&quot;Slide 4 - &amp;quot;Tiết 5 (Bài 6): TH Quan sát tế bào thực vật&amp;quot;&quot;/&gt;&lt;property id=&quot;20307&quot; value=&quot;286&quot;/&gt;&lt;/object&gt;&lt;object type=&quot;3&quot; unique_id=&quot;10377&quot;&gt;&lt;property id=&quot;20148&quot; value=&quot;5&quot;/&gt;&lt;property id=&quot;20300&quot; value=&quot;Slide 5&quot;/&gt;&lt;property id=&quot;20307&quot; value=&quot;287&quot;/&gt;&lt;/object&gt;&lt;object type=&quot;3&quot; unique_id=&quot;10378&quot;&gt;&lt;property id=&quot;20148&quot; value=&quot;5&quot;/&gt;&lt;property id=&quot;20300&quot; value=&quot;Slide 6 - &amp;quot;I.  Quan sát tế bào biểu bì vảy hành dưới kính   hiển vi.&amp;quot;&quot;/&gt;&lt;property id=&quot;20307&quot; value=&quot;288&quot;/&gt;&lt;/object&gt;&lt;object type=&quot;3&quot; unique_id=&quot;10379&quot;&gt;&lt;property id=&quot;20148&quot; value=&quot;5&quot;/&gt;&lt;property id=&quot;20300&quot; value=&quot;Slide 7 - &amp;quot;-Tiến hành: quan sát tế bào biểu bì vảy hành dưới kính  hiển vi được nhuộm Metyl – xanh.&amp;quot;&quot;/&gt;&lt;property id=&quot;20307&quot; value=&quot;289&quot;/&gt;&lt;/object&gt;&lt;object type=&quot;3&quot; unique_id=&quot;10380&quot;&gt;&lt;property id=&quot;20148&quot; value=&quot;5&quot;/&gt;&lt;property id=&quot;20300&quot; value=&quot;Slide 8 - &amp;quot;Vảy hành nhuộm Iốt:&amp;quot;&quot;/&gt;&lt;property id=&quot;20307&quot; value=&quot;290&quot;/&gt;&lt;/object&gt;&lt;object type=&quot;3&quot; unique_id=&quot;10381&quot;&gt;&lt;property id=&quot;20148&quot; value=&quot;5&quot;/&gt;&lt;property id=&quot;20300&quot; value=&quot;Slide 9 - &amp;quot;II. Quan sát tế bào thịt quả cà chua chín:&amp;#x0D;&amp;#x0A;&amp;quot;&quot;/&gt;&lt;property id=&quot;20307&quot; value=&quot;291&quot;/&gt;&lt;/object&gt;&lt;object type=&quot;3&quot; unique_id=&quot;10382&quot;&gt;&lt;property id=&quot;20148&quot; value=&quot;5&quot;/&gt;&lt;property id=&quot;20300&quot; value=&quot;Slide 10 - &amp;quot; &amp;quot;&quot;/&gt;&lt;property id=&quot;20307&quot; value=&quot;292&quot;/&gt;&lt;/object&gt;&lt;object type=&quot;3&quot; unique_id=&quot;10383&quot;&gt;&lt;property id=&quot;20148&quot; value=&quot;5&quot;/&gt;&lt;property id=&quot;20300&quot; value=&quot;Slide 11&quot;/&gt;&lt;property id=&quot;20307&quot; value=&quot;29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537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Tiết 5 (Bài 6): TH Quan sát tế bào thực vật</vt:lpstr>
      <vt:lpstr>PowerPoint Presentation</vt:lpstr>
      <vt:lpstr>I.  Quan sát tế bào biểu bì vảy hành dưới kính   hiển vi.</vt:lpstr>
      <vt:lpstr>-Tiến hành: quan sát tế bào biểu bì vảy hành dưới kính  hiển vi được nhuộm Metyl – xanh.</vt:lpstr>
      <vt:lpstr>Vảy hành nhuộm Iốt:</vt:lpstr>
      <vt:lpstr>II. Quan sát tế bào thịt quả cà chua chín: </vt:lpstr>
      <vt:lpstr> </vt:lpstr>
      <vt:lpstr>PowerPoint Presentation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14</cp:revision>
  <dcterms:created xsi:type="dcterms:W3CDTF">2013-09-22T12:10:41Z</dcterms:created>
  <dcterms:modified xsi:type="dcterms:W3CDTF">2017-10-26T00:45:16Z</dcterms:modified>
</cp:coreProperties>
</file>